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72" r:id="rId2"/>
    <p:sldMasterId id="2147483794" r:id="rId3"/>
    <p:sldMasterId id="2147483924" r:id="rId4"/>
  </p:sldMasterIdLst>
  <p:notesMasterIdLst>
    <p:notesMasterId r:id="rId38"/>
  </p:notesMasterIdLst>
  <p:sldIdLst>
    <p:sldId id="283" r:id="rId5"/>
    <p:sldId id="506" r:id="rId6"/>
    <p:sldId id="512" r:id="rId7"/>
    <p:sldId id="513" r:id="rId8"/>
    <p:sldId id="443" r:id="rId9"/>
    <p:sldId id="444" r:id="rId10"/>
    <p:sldId id="437" r:id="rId11"/>
    <p:sldId id="501" r:id="rId12"/>
    <p:sldId id="442" r:id="rId13"/>
    <p:sldId id="387" r:id="rId14"/>
    <p:sldId id="389" r:id="rId15"/>
    <p:sldId id="390" r:id="rId16"/>
    <p:sldId id="525" r:id="rId17"/>
    <p:sldId id="1209" r:id="rId18"/>
    <p:sldId id="526" r:id="rId19"/>
    <p:sldId id="439" r:id="rId20"/>
    <p:sldId id="528" r:id="rId21"/>
    <p:sldId id="1731" r:id="rId22"/>
    <p:sldId id="531" r:id="rId23"/>
    <p:sldId id="533" r:id="rId24"/>
    <p:sldId id="535" r:id="rId25"/>
    <p:sldId id="537" r:id="rId26"/>
    <p:sldId id="440" r:id="rId27"/>
    <p:sldId id="538" r:id="rId28"/>
    <p:sldId id="539" r:id="rId29"/>
    <p:sldId id="1702" r:id="rId30"/>
    <p:sldId id="543" r:id="rId31"/>
    <p:sldId id="510" r:id="rId32"/>
    <p:sldId id="1729" r:id="rId33"/>
    <p:sldId id="1730" r:id="rId34"/>
    <p:sldId id="545" r:id="rId35"/>
    <p:sldId id="446" r:id="rId36"/>
    <p:sldId id="330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3399"/>
    <a:srgbClr val="FFFF00"/>
    <a:srgbClr val="33CCFF"/>
    <a:srgbClr val="CCFFFF"/>
    <a:srgbClr val="FF33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19"/>
    <p:restoredTop sz="93661" autoAdjust="0"/>
  </p:normalViewPr>
  <p:slideViewPr>
    <p:cSldViewPr showGuides="1">
      <p:cViewPr varScale="1">
        <p:scale>
          <a:sx n="102" d="100"/>
          <a:sy n="102" d="100"/>
        </p:scale>
        <p:origin x="1464" y="168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1770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1043714-728C-4E9A-BC17-D0CB5BD8370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039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634227-6345-438A-A9BE-ED976002CB4D}" type="slidenum">
              <a:rPr lang="en-US"/>
              <a:pPr/>
              <a:t>1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636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049953-F671-4801-AD1D-35FDD76F0E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92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“In 1966, Minsky hired a first-year undergraduate student and assigned him a problem to solve over the summer: connect a television camera to a computer and get the machine to describe what it sees.” </a:t>
            </a:r>
            <a:r>
              <a:rPr lang="en-US" dirty="0" err="1"/>
              <a:t>Crevier</a:t>
            </a:r>
            <a:r>
              <a:rPr lang="en-US" dirty="0"/>
              <a:t> 1993, pg.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416FA-368F-4DD3-B68D-BEBC34F8981B}" type="slidenum">
              <a:rPr lang="en-US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2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  <p:sp>
        <p:nvSpPr>
          <p:cNvPr id="4301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2A4141-1BAD-49EF-A494-E05E4F7366FE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15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EA53EF-9B7D-45A1-95DF-EC0072083AD3}" type="slidenum">
              <a:rPr lang="en-US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73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5A03B-08FB-451F-BD92-52AFF74ACA54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Why would this be useful?  Main reason is focus.  Also enables “smart” cropping.</a:t>
            </a:r>
          </a:p>
        </p:txBody>
      </p:sp>
    </p:spTree>
    <p:extLst>
      <p:ext uri="{BB962C8B-B14F-4D97-AF65-F5344CB8AC3E}">
        <p14:creationId xmlns:p14="http://schemas.microsoft.com/office/powerpoint/2010/main" val="1436459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862DE74-0D8A-47DA-866E-BC8B97707F7A}" type="slidenum">
              <a:rPr lang="en-US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52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0A047-6BB5-487C-94E7-03558DC35B55}" type="slidenum">
              <a:rPr lang="en-US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Age 12, Age 30</a:t>
            </a:r>
          </a:p>
        </p:txBody>
      </p:sp>
    </p:spTree>
    <p:extLst>
      <p:ext uri="{BB962C8B-B14F-4D97-AF65-F5344CB8AC3E}">
        <p14:creationId xmlns:p14="http://schemas.microsoft.com/office/powerpoint/2010/main" val="1408458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EA3614-857B-4D8C-9F61-6CDE108F3745}" type="slidenum">
              <a:rPr lang="en-US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17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EFA8EB-F376-4460-9BA5-400A0D59BC65}" type="slidenum">
              <a:rPr lang="en-US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06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  <p:sp>
        <p:nvSpPr>
          <p:cNvPr id="4403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9ADD94-B729-4A37-A8FA-E65B2924232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11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702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  <p:sp>
        <p:nvSpPr>
          <p:cNvPr id="257028" name="Espace réservé du numéro de diapositive 3"/>
          <p:cNvSpPr txBox="1">
            <a:spLocks noGrp="1"/>
          </p:cNvSpPr>
          <p:nvPr/>
        </p:nvSpPr>
        <p:spPr bwMode="auto">
          <a:xfrm>
            <a:off x="3886201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9529AB8F-A29B-4CE8-85EA-CB51EC3A35FC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75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B740A2-7CD3-4F5C-A457-5F0A9A6C75F1}" type="slidenum">
              <a:rPr lang="en-US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4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6B8B02-626C-4183-9435-2E1EF9A7735E}" type="slidenum">
              <a:rPr lang="en-US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http://</a:t>
            </a:r>
            <a:r>
              <a:rPr lang="en-US" dirty="0" err="1"/>
              <a:t>groups.csail.mit.edu</a:t>
            </a:r>
            <a:r>
              <a:rPr lang="en-US" dirty="0"/>
              <a:t>/vision/medical-vision/surgery/</a:t>
            </a:r>
            <a:r>
              <a:rPr lang="en-US" dirty="0" err="1"/>
              <a:t>surgical_navigation.html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66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3714-728C-4E9A-BC17-D0CB5BD8370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81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7A23B-8D52-40D7-811F-5CF5BEFEFAD9}" type="slidenum">
              <a:rPr lang="en-US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09851-A9C0-41DE-8B14-D964F55F3D2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20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9A91C-C579-4594-A482-11DBB82E1A19}" type="slidenum">
              <a:rPr lang="en-US"/>
              <a:pPr/>
              <a:t>33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93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Goals:</a:t>
            </a:r>
            <a:r>
              <a:rPr lang="en-US" baseline="0" dirty="0"/>
              <a:t> I</a:t>
            </a:r>
            <a:r>
              <a:rPr lang="en-US" sz="1200" dirty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nterpret static and dynamic visual scenes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CC"/>
                </a:solidFill>
                <a:latin typeface="Arial" charset="0"/>
                <a:cs typeface="Times New Roman" pitchFamily="18" charset="0"/>
              </a:rPr>
              <a:t>Recognize objects, people, human actions, scene geometry, … </a:t>
            </a:r>
            <a:endParaRPr lang="fr-FR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A85CF-3FEC-4A8D-ADFC-49FE112FFCA1}" type="slidenum">
              <a:rPr lang="fr-FR" smtClean="0">
                <a:solidFill>
                  <a:prstClr val="black"/>
                </a:solidFill>
              </a:rPr>
              <a:pPr/>
              <a:t>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9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A85CF-3FEC-4A8D-ADFC-49FE112FFCA1}" type="slidenum">
              <a:rPr lang="fr-FR" smtClean="0">
                <a:solidFill>
                  <a:prstClr val="black"/>
                </a:solidFill>
              </a:rPr>
              <a:pPr/>
              <a:t>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410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  <p:sp>
        <p:nvSpPr>
          <p:cNvPr id="47108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3FDEA-3E32-4376-B4C0-650998838E7E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  <p:sp>
        <p:nvSpPr>
          <p:cNvPr id="48132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3A797B-5BF3-4BC1-ABE8-373F8955918B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9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  <p:sp>
        <p:nvSpPr>
          <p:cNvPr id="38916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9B1CDD-8F55-4D91-B579-310CCC25EFC0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56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/>
          </a:p>
        </p:txBody>
      </p:sp>
      <p:sp>
        <p:nvSpPr>
          <p:cNvPr id="4608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C23399-BCD8-4739-987C-EAD74101566D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51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043714-728C-4E9A-BC17-D0CB5BD8370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7654E-DFE2-4E93-8D6C-29BFAA8AD00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45F1E-FBD8-49D9-A037-F48CEBD69E8F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BC1A5-D0C7-4BF5-A56B-9CEB3AFB4F7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75E958-1B26-4C7E-80EE-206682CAAA91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BD2EA3-264D-4CBB-B6D6-8490AAD3DE10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520B0A-1B2C-4BB2-8F25-7E07C12724D8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F946A3-9AE0-4802-8888-07F766FAF2F1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660BF0-E12E-459F-A83D-7709CE83E84C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BF74D-37CB-4DA1-B1E3-3724A277518A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4C1204-B60E-4263-8D90-AF8537ED75E7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B818AB-500D-40D3-A6F0-F251AEF4C80F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21939-ADF4-4110-A1EE-31A71ACE0A5C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EF6B7D-5FF9-427A-8CA8-B4FD313AE935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E89863-4628-4AED-B2E1-425E831EA1B7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C33952-6D93-4D0A-A47F-4B7AF601E624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D6FB3-47F3-4646-932B-1BE4AE028EA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CD94A-2C6B-4DF6-871F-7769C9B8A21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10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18F93-C341-4EB0-90ED-80D2F37FD3C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6044A-196B-42E3-9270-AF8BCFBE16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577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F1927-EE98-41CA-9555-CC0AE13227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491543-5E52-45B1-8835-521D57B714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49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DFFBA-A9B8-4DFE-A883-23A264947A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DB326-25EC-4715-B256-DD324C59909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482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38E61-1AB8-4719-AA18-2F1A2E2A1AA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D1F38-FE73-4530-972D-B5896288F8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47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F1C6D-9305-4F92-9FFF-44BFD78DE8D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A10E8-845B-4F12-A45E-E9D8AFA2CA4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634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6D4F9-3AFD-45DE-90B9-958DFC7ECA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4D1D3-1FF9-4A54-A838-C942B77D6FC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8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84CB8-1451-4C2C-A4B4-83DCB953620E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50616-C8AD-48B9-B76F-88FA806AEEE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3D15C-E520-46F1-8E8A-9D8432F63E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04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1031-02B1-4B22-9EEE-5AE2B922B5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4BF9D-A3E0-47BC-A209-31556D4803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93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6563C-EAC2-4DCF-B523-0E7486BA241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45124-8F79-47CD-9108-F31BC3CF07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16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FC4EB-9E26-4046-B3F2-C3B0FEBE00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4D376-153D-4A5D-BD50-A8A321ED4D1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11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75E958-1B26-4C7E-80EE-206682CAAA91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85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BD2EA3-264D-4CBB-B6D6-8490AAD3DE10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520B0A-1B2C-4BB2-8F25-7E07C12724D8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679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F946A3-9AE0-4802-8888-07F766FAF2F1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928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660BF0-E12E-459F-A83D-7709CE83E84C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915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EBF74D-37CB-4DA1-B1E3-3724A277518A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3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7AED5-71CE-4C7A-B166-BC354D097F8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4C1204-B60E-4263-8D90-AF8537ED75E7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71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B818AB-500D-40D3-A6F0-F251AEF4C80F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742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EF6B7D-5FF9-427A-8CA8-B4FD313AE935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41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E89863-4628-4AED-B2E1-425E831EA1B7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87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C33952-6D93-4D0A-A47F-4B7AF601E624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0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3C260-FF4C-4731-9E41-C3E73AFEC76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A319A-371D-470B-8531-DB2EF8869DD3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1CAB0-15AF-43A6-AFBB-38A2F329F50B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D3EF2-15A0-4AD7-9CD6-FCB1F48CFDEB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00B21-8669-4C21-985C-BF2291D11E1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258F7A1-4773-4CDE-86F2-61DBDF2AE38F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D4D4D"/>
            </a:gs>
            <a:gs pos="100000">
              <a:srgbClr val="11111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E0284F86-BF25-48C6-A5BB-25300ABFBE41}" type="slidenum">
              <a:rPr lang="en-US">
                <a:solidFill>
                  <a:srgbClr val="FFFFFF"/>
                </a:solidFill>
              </a:rPr>
              <a:pPr/>
              <a:t>‹N°›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fld id="{7BFB2DA7-57E5-4DD9-9CC6-625DF277930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1/28/21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fld id="{92F93EFA-51EA-439B-83F4-BECA7EE6E4C3}" type="slidenum">
              <a:rPr lang="en-US">
                <a:solidFill>
                  <a:prstClr val="black">
                    <a:tint val="75000"/>
                  </a:prstClr>
                </a:solidFill>
              </a:rPr>
              <a:pPr eaLnBrk="1" hangingPunct="1">
                <a:defRPr/>
              </a:pPr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04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4D4D4D"/>
            </a:gs>
            <a:gs pos="100000">
              <a:srgbClr val="11111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E0284F86-BF25-48C6-A5BB-25300ABFBE41}" type="slidenum">
              <a:rPr lang="en-US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4072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ean.ponce@inria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as13538@nyu.edu" TargetMode="External"/><Relationship Id="rId5" Type="http://schemas.openxmlformats.org/officeDocument/2006/relationships/hyperlink" Target="mailto:mam1974@nyu.edu" TargetMode="External"/><Relationship Id="rId4" Type="http://schemas.openxmlformats.org/officeDocument/2006/relationships/hyperlink" Target="mailto:es5223@nyu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8.xml"/><Relationship Id="rId12" Type="http://schemas.openxmlformats.org/officeDocument/2006/relationships/hyperlink" Target="http://en.wikipedia.org/wiki/Automatic_number_plate_recognition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3.png"/><Relationship Id="rId5" Type="http://schemas.openxmlformats.org/officeDocument/2006/relationships/tags" Target="../tags/tag6.xml"/><Relationship Id="rId10" Type="http://schemas.openxmlformats.org/officeDocument/2006/relationships/hyperlink" Target="http://www.research.att.com/~yann" TargetMode="External"/><Relationship Id="rId4" Type="http://schemas.openxmlformats.org/officeDocument/2006/relationships/tags" Target="../tags/tag5.xml"/><Relationship Id="rId9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tags" Target="../tags/tag10.xml"/><Relationship Id="rId7" Type="http://schemas.openxmlformats.org/officeDocument/2006/relationships/image" Target="../media/image24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14.xml"/><Relationship Id="rId7" Type="http://schemas.openxmlformats.org/officeDocument/2006/relationships/notesSlide" Target="../notesSlides/notesSlide16.xml"/><Relationship Id="rId12" Type="http://schemas.openxmlformats.org/officeDocument/2006/relationships/hyperlink" Target="http://en.wikipedia.org/wiki/Afghan_Girl_(photo)" TargetMode="Externa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4.xml"/><Relationship Id="rId11" Type="http://schemas.openxmlformats.org/officeDocument/2006/relationships/hyperlink" Target="http://www.cl.cam.ac.uk/~jgd1000/afghan.html" TargetMode="External"/><Relationship Id="rId5" Type="http://schemas.openxmlformats.org/officeDocument/2006/relationships/tags" Target="../tags/tag16.xml"/><Relationship Id="rId10" Type="http://schemas.openxmlformats.org/officeDocument/2006/relationships/image" Target="../media/image29.jpeg"/><Relationship Id="rId4" Type="http://schemas.openxmlformats.org/officeDocument/2006/relationships/tags" Target="../tags/tag15.xml"/><Relationship Id="rId9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mobile/goggles/#text" TargetMode="External"/><Relationship Id="rId3" Type="http://schemas.openxmlformats.org/officeDocument/2006/relationships/tags" Target="../tags/tag19.xml"/><Relationship Id="rId7" Type="http://schemas.openxmlformats.org/officeDocument/2006/relationships/hyperlink" Target="http://research.nokia.com/researchteams/vcui/index.html" TargetMode="Externa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hyperlink" Target="http://www.infoworld.com/article/07/04/24/HNnokiasiliconvalley_1.html" TargetMode="Externa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tags" Target="../tags/tag22.xml"/><Relationship Id="rId7" Type="http://schemas.openxmlformats.org/officeDocument/2006/relationships/image" Target="../media/image31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owstuffworks.com/" TargetMode="External"/><Relationship Id="rId3" Type="http://schemas.openxmlformats.org/officeDocument/2006/relationships/tags" Target="../tags/tag26.xml"/><Relationship Id="rId7" Type="http://schemas.openxmlformats.org/officeDocument/2006/relationships/hyperlink" Target="http://www.howstuffworks.com/first-down-line.htm" TargetMode="Externa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4.jpe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4.xml"/><Relationship Id="rId9" Type="http://schemas.openxmlformats.org/officeDocument/2006/relationships/hyperlink" Target="http://www.sportvision.com/video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9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8.xml"/><Relationship Id="rId5" Type="http://schemas.openxmlformats.org/officeDocument/2006/relationships/tags" Target="../tags/tag31.xml"/><Relationship Id="rId10" Type="http://schemas.openxmlformats.org/officeDocument/2006/relationships/hyperlink" Target="http://groups.csail.mit.edu/vision/medical-vision/surgery/surgical_navigation.html" TargetMode="External"/><Relationship Id="rId4" Type="http://schemas.openxmlformats.org/officeDocument/2006/relationships/tags" Target="../tags/tag30.xml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youtube.com/watch?v=uCezICQNgJU" TargetMode="Externa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CTJL5lUjHg" TargetMode="External"/><Relationship Id="rId7" Type="http://schemas.openxmlformats.org/officeDocument/2006/relationships/image" Target="../media/image39.jpeg"/><Relationship Id="rId2" Type="http://schemas.openxmlformats.org/officeDocument/2006/relationships/hyperlink" Target="http://www.youtube.com/watch?feature=iv&amp;v=fQ59dXOo63o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jpeg"/><Relationship Id="rId5" Type="http://schemas.openxmlformats.org/officeDocument/2006/relationships/hyperlink" Target="http://www.youtube.com/watch?v=w8BmgtMKFbY" TargetMode="External"/><Relationship Id="rId4" Type="http://schemas.openxmlformats.org/officeDocument/2006/relationships/hyperlink" Target="http://www.youtube.com/watch?v=7QrnwoO1-8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9.xml"/><Relationship Id="rId1" Type="http://schemas.openxmlformats.org/officeDocument/2006/relationships/video" Target="https://www.youtube.com/embed/kgaO45SyaO4?feature=oembed" TargetMode="Externa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9.xml"/><Relationship Id="rId1" Type="http://schemas.openxmlformats.org/officeDocument/2006/relationships/video" Target="https://www.youtube.com/embed/fn3KWM1kuAw?feature=oembed" TargetMode="Externa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i.cmu.edu/pubs/pub_5719.html" TargetMode="External"/><Relationship Id="rId3" Type="http://schemas.openxmlformats.org/officeDocument/2006/relationships/tags" Target="../tags/tag34.xml"/><Relationship Id="rId7" Type="http://schemas.openxmlformats.org/officeDocument/2006/relationships/image" Target="../media/image45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35.xml"/><Relationship Id="rId9" Type="http://schemas.openxmlformats.org/officeDocument/2006/relationships/hyperlink" Target="http://marsrovers.jpl.nasa.gov/gallery/image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staltrevision.be/en/resources/clootcrans-pres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287524" y="584684"/>
            <a:ext cx="86049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Comic Sans MS" pitchFamily="66" charset="0"/>
              </a:rPr>
              <a:t>Introduction </a:t>
            </a:r>
            <a:r>
              <a:rPr lang="en-US" sz="4000" dirty="0">
                <a:solidFill>
                  <a:srgbClr val="FFFF00"/>
                </a:solidFill>
                <a:latin typeface="Comic Sans MS" pitchFamily="66" charset="0"/>
                <a:cs typeface="Times New Roman"/>
              </a:rPr>
              <a:t>to computer vision</a:t>
            </a:r>
            <a:endParaRPr lang="en-US" sz="4000" dirty="0">
              <a:solidFill>
                <a:srgbClr val="FFFF00"/>
              </a:solidFill>
              <a:latin typeface="Comic Sans MS" pitchFamily="66" charset="0"/>
            </a:endParaRPr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1187624" y="2096852"/>
            <a:ext cx="6752939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latin typeface="Comic Sans MS" pitchFamily="66" charset="0"/>
              </a:rPr>
              <a:t>Jean Ponce and Elena </a:t>
            </a:r>
            <a:r>
              <a:rPr lang="en-US" sz="2800" dirty="0" err="1">
                <a:solidFill>
                  <a:schemeClr val="bg1"/>
                </a:solidFill>
                <a:latin typeface="Comic Sans MS" pitchFamily="66" charset="0"/>
              </a:rPr>
              <a:t>Sizikova</a:t>
            </a:r>
            <a:endParaRPr lang="en-US" sz="2800" dirty="0">
              <a:solidFill>
                <a:schemeClr val="bg1"/>
              </a:solidFill>
              <a:latin typeface="Comic Sans MS" pitchFamily="66" charset="0"/>
            </a:endParaRPr>
          </a:p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latin typeface="Comic Sans MS" pitchFamily="66" charset="0"/>
                <a:hlinkClick r:id="rId3"/>
              </a:rPr>
              <a:t>jean.ponce@inria.fr</a:t>
            </a:r>
            <a:r>
              <a:rPr lang="en-US" sz="2800" dirty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Comic Sans MS" pitchFamily="66" charset="0"/>
                <a:hlinkClick r:id="rId4"/>
              </a:rPr>
              <a:t>es5223@nyu.edu</a:t>
            </a:r>
            <a:r>
              <a:rPr lang="en-US" sz="2800" dirty="0">
                <a:solidFill>
                  <a:schemeClr val="bg1"/>
                </a:solidFill>
                <a:latin typeface="Comic Sans MS" pitchFamily="66" charset="0"/>
              </a:rPr>
              <a:t> </a:t>
            </a:r>
          </a:p>
          <a:p>
            <a:pPr algn="ctr">
              <a:defRPr/>
            </a:pPr>
            <a:endParaRPr lang="en-US" sz="2800" dirty="0">
              <a:solidFill>
                <a:schemeClr val="bg1"/>
              </a:solidFill>
              <a:latin typeface="Comic Sans MS" pitchFamily="66" charset="0"/>
            </a:endParaRPr>
          </a:p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latin typeface="Comic Sans MS" pitchFamily="66" charset="0"/>
              </a:rPr>
              <a:t>Manjusha Mishra  and </a:t>
            </a:r>
            <a:r>
              <a:rPr lang="en-US" sz="2800" dirty="0" err="1">
                <a:solidFill>
                  <a:schemeClr val="bg1"/>
                </a:solidFill>
                <a:latin typeface="Comic Sans MS" pitchFamily="66" charset="0"/>
              </a:rPr>
              <a:t>Aryaa</a:t>
            </a:r>
            <a:r>
              <a:rPr lang="en-US" sz="2800" dirty="0">
                <a:solidFill>
                  <a:schemeClr val="bg1"/>
                </a:solidFill>
                <a:latin typeface="Comic Sans MS" pitchFamily="66" charset="0"/>
              </a:rPr>
              <a:t> Singh</a:t>
            </a:r>
          </a:p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latin typeface="Comic Sans MS" pitchFamily="66" charset="0"/>
                <a:hlinkClick r:id="rId5"/>
              </a:rPr>
              <a:t>mam1974@nyu.edu</a:t>
            </a:r>
            <a:r>
              <a:rPr lang="en-US" sz="2800" dirty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Comic Sans MS" pitchFamily="66" charset="0"/>
                <a:hlinkClick r:id="rId6"/>
              </a:rPr>
              <a:t>as13538@nyu.edu</a:t>
            </a:r>
            <a:endParaRPr lang="en-US" sz="2800" dirty="0">
              <a:solidFill>
                <a:schemeClr val="bg1"/>
              </a:solidFill>
              <a:latin typeface="Comic Sans MS" pitchFamily="66" charset="0"/>
            </a:endParaRPr>
          </a:p>
          <a:p>
            <a:pPr algn="ctr">
              <a:defRPr/>
            </a:pPr>
            <a:endParaRPr lang="en-US" sz="2800" dirty="0">
              <a:solidFill>
                <a:schemeClr val="bg1"/>
              </a:solidFill>
              <a:latin typeface="Comic Sans MS" pitchFamily="66" charset="0"/>
            </a:endParaRPr>
          </a:p>
          <a:p>
            <a:pPr algn="ctr">
              <a:defRPr/>
            </a:pPr>
            <a:endParaRPr lang="en-US" sz="2800" dirty="0">
              <a:solidFill>
                <a:schemeClr val="bg1"/>
              </a:solidFill>
              <a:latin typeface="Comic Sans MS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Comic Sans MS" pitchFamily="66" charset="0"/>
              </a:rPr>
              <a:t>Slides will be available after classes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Comic Sans MS" pitchFamily="66" charset="0"/>
              </a:rPr>
              <a:t>See logistic details at the end </a:t>
            </a:r>
          </a:p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latin typeface="Comic Sans MS" pitchFamily="66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45" y="836712"/>
            <a:ext cx="9168121" cy="518457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420980" y="6093296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(Victoria Skye)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124ADB6-8CA9-234B-B910-5889C7A8F99B}"/>
              </a:ext>
            </a:extLst>
          </p:cNvPr>
          <p:cNvCxnSpPr/>
          <p:nvPr/>
        </p:nvCxnSpPr>
        <p:spPr bwMode="auto">
          <a:xfrm>
            <a:off x="0" y="1196752"/>
            <a:ext cx="914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01C4C6F0-D3E6-8C44-93F1-01F8B4789ABD}"/>
              </a:ext>
            </a:extLst>
          </p:cNvPr>
          <p:cNvCxnSpPr/>
          <p:nvPr/>
        </p:nvCxnSpPr>
        <p:spPr bwMode="auto">
          <a:xfrm>
            <a:off x="-3945" y="1880828"/>
            <a:ext cx="914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7CE3A1E-15D8-F646-BEDB-0CB1654836ED}"/>
              </a:ext>
            </a:extLst>
          </p:cNvPr>
          <p:cNvCxnSpPr/>
          <p:nvPr/>
        </p:nvCxnSpPr>
        <p:spPr bwMode="auto">
          <a:xfrm>
            <a:off x="-7890" y="2528900"/>
            <a:ext cx="914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0823B6B-1B6A-AA42-849D-0E5B7BFDC04C}"/>
              </a:ext>
            </a:extLst>
          </p:cNvPr>
          <p:cNvCxnSpPr/>
          <p:nvPr/>
        </p:nvCxnSpPr>
        <p:spPr bwMode="auto">
          <a:xfrm>
            <a:off x="-11835" y="3176972"/>
            <a:ext cx="914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FB95B68-DF0C-7540-99D9-AB5861531ABC}"/>
              </a:ext>
            </a:extLst>
          </p:cNvPr>
          <p:cNvCxnSpPr/>
          <p:nvPr/>
        </p:nvCxnSpPr>
        <p:spPr bwMode="auto">
          <a:xfrm>
            <a:off x="-15780" y="3825044"/>
            <a:ext cx="914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28CA732-738C-1647-A9D6-20E2E9D1B839}"/>
              </a:ext>
            </a:extLst>
          </p:cNvPr>
          <p:cNvCxnSpPr/>
          <p:nvPr/>
        </p:nvCxnSpPr>
        <p:spPr bwMode="auto">
          <a:xfrm>
            <a:off x="-19725" y="4473116"/>
            <a:ext cx="914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804D2AD-175D-454E-85F5-82A360379443}"/>
              </a:ext>
            </a:extLst>
          </p:cNvPr>
          <p:cNvCxnSpPr/>
          <p:nvPr/>
        </p:nvCxnSpPr>
        <p:spPr bwMode="auto">
          <a:xfrm>
            <a:off x="-23670" y="5157192"/>
            <a:ext cx="914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188B0F1-7FD0-9340-B1DF-6C9AA71118CC}"/>
              </a:ext>
            </a:extLst>
          </p:cNvPr>
          <p:cNvCxnSpPr/>
          <p:nvPr/>
        </p:nvCxnSpPr>
        <p:spPr bwMode="auto">
          <a:xfrm>
            <a:off x="-27615" y="5805264"/>
            <a:ext cx="914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641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412092" cy="562867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203848" y="6309320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(Franco  </a:t>
            </a:r>
            <a:r>
              <a:rPr lang="fr-FR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Mattichio</a:t>
            </a:r>
            <a:r>
              <a:rPr lang="fr-FR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174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557212"/>
            <a:ext cx="8629650" cy="57435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491880" y="6309320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(Pau </a:t>
            </a:r>
            <a:r>
              <a:rPr lang="fr-FR" sz="2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Buscato</a:t>
            </a:r>
            <a:r>
              <a:rPr lang="fr-FR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430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Why computer vision matters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9725"/>
            <a:ext cx="21383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990600" y="3286125"/>
            <a:ext cx="13548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chemeClr val="bg1"/>
                </a:solidFill>
                <a:latin typeface="Comic Sans MS" panose="030F0702030302020204" pitchFamily="66" charset="0"/>
              </a:rPr>
              <a:t>Safety</a:t>
            </a:r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1609725"/>
            <a:ext cx="240188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3810000" y="3209925"/>
            <a:ext cx="13163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chemeClr val="bg1"/>
                </a:solidFill>
                <a:latin typeface="Comic Sans MS" panose="030F0702030302020204" pitchFamily="66" charset="0"/>
              </a:rPr>
              <a:t>Health</a:t>
            </a:r>
          </a:p>
        </p:txBody>
      </p:sp>
      <p:pic>
        <p:nvPicPr>
          <p:cNvPr id="1331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1609725"/>
            <a:ext cx="200501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0" name="TextBox 9"/>
          <p:cNvSpPr txBox="1">
            <a:spLocks noChangeArrowheads="1"/>
          </p:cNvSpPr>
          <p:nvPr/>
        </p:nvSpPr>
        <p:spPr bwMode="auto">
          <a:xfrm>
            <a:off x="6400800" y="3209925"/>
            <a:ext cx="163217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chemeClr val="bg1"/>
                </a:solidFill>
                <a:latin typeface="Comic Sans MS" panose="030F0702030302020204" pitchFamily="66" charset="0"/>
              </a:rPr>
              <a:t>Security</a:t>
            </a:r>
          </a:p>
        </p:txBody>
      </p:sp>
      <p:sp>
        <p:nvSpPr>
          <p:cNvPr id="13321" name="TextBox 11"/>
          <p:cNvSpPr txBox="1">
            <a:spLocks noChangeArrowheads="1"/>
          </p:cNvSpPr>
          <p:nvPr/>
        </p:nvSpPr>
        <p:spPr bwMode="auto">
          <a:xfrm>
            <a:off x="914400" y="5953125"/>
            <a:ext cx="15840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chemeClr val="bg1"/>
                </a:solidFill>
                <a:latin typeface="Comic Sans MS" panose="030F0702030302020204" pitchFamily="66" charset="0"/>
              </a:rPr>
              <a:t>Comfort</a:t>
            </a:r>
          </a:p>
        </p:txBody>
      </p:sp>
      <p:pic>
        <p:nvPicPr>
          <p:cNvPr id="133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8400" y="4343400"/>
            <a:ext cx="20955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323" name="TextBox 13"/>
          <p:cNvSpPr txBox="1">
            <a:spLocks noChangeArrowheads="1"/>
          </p:cNvSpPr>
          <p:nvPr/>
        </p:nvSpPr>
        <p:spPr bwMode="auto">
          <a:xfrm>
            <a:off x="6705600" y="5943600"/>
            <a:ext cx="13628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chemeClr val="bg1"/>
                </a:solidFill>
                <a:latin typeface="Comic Sans MS" panose="030F0702030302020204" pitchFamily="66" charset="0"/>
              </a:rPr>
              <a:t>Access</a:t>
            </a:r>
          </a:p>
        </p:txBody>
      </p:sp>
      <p:pic>
        <p:nvPicPr>
          <p:cNvPr id="13324" name="Picture 2"/>
          <p:cNvPicPr>
            <a:picLocks noChangeAspect="1" noChangeArrowheads="1"/>
          </p:cNvPicPr>
          <p:nvPr/>
        </p:nvPicPr>
        <p:blipFill>
          <a:blip r:embed="rId7" cstate="print"/>
          <a:srcRect l="20078" t="7430"/>
          <a:stretch>
            <a:fillRect/>
          </a:stretch>
        </p:blipFill>
        <p:spPr bwMode="auto">
          <a:xfrm>
            <a:off x="3276600" y="4343400"/>
            <a:ext cx="22161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5" name="TextBox 15"/>
          <p:cNvSpPr txBox="1">
            <a:spLocks noChangeArrowheads="1"/>
          </p:cNvSpPr>
          <p:nvPr/>
        </p:nvSpPr>
        <p:spPr bwMode="auto">
          <a:xfrm>
            <a:off x="3962400" y="5867400"/>
            <a:ext cx="8048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chemeClr val="bg1"/>
                </a:solidFill>
                <a:latin typeface="Comic Sans MS" panose="030F0702030302020204" pitchFamily="66" charset="0"/>
              </a:rPr>
              <a:t>Fun</a:t>
            </a:r>
          </a:p>
        </p:txBody>
      </p:sp>
      <p:pic>
        <p:nvPicPr>
          <p:cNvPr id="13326" name="Picture 2"/>
          <p:cNvPicPr>
            <a:picLocks noChangeAspect="1" noChangeArrowheads="1"/>
          </p:cNvPicPr>
          <p:nvPr/>
        </p:nvPicPr>
        <p:blipFill>
          <a:blip r:embed="rId8" cstate="print"/>
          <a:srcRect l="26999" r="8202" b="32710"/>
          <a:stretch>
            <a:fillRect/>
          </a:stretch>
        </p:blipFill>
        <p:spPr bwMode="auto">
          <a:xfrm>
            <a:off x="762000" y="4343400"/>
            <a:ext cx="1920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6353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7938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mic Sans MS" pitchFamily="66" charset="0"/>
              </a:rPr>
              <a:t>Origins of computer vision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87438"/>
            <a:ext cx="4360863" cy="55102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</p:pic>
      <p:sp>
        <p:nvSpPr>
          <p:cNvPr id="288772" name="Rectangle 4"/>
          <p:cNvSpPr>
            <a:spLocks noChangeArrowheads="1"/>
          </p:cNvSpPr>
          <p:nvPr/>
        </p:nvSpPr>
        <p:spPr bwMode="auto">
          <a:xfrm>
            <a:off x="4800600" y="3892944"/>
            <a:ext cx="4124325" cy="163121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</a:rPr>
              <a:t>L. G. Roberts,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</a:rPr>
              <a:t>Machine Perception of Three Dimensional Solids,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</a:rPr>
              <a:t> Ph.D. thesis, MIT Department of Electrical Engineering, 1963.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2887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9955" y="1405849"/>
            <a:ext cx="2008215" cy="2412466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6878616" y="6575425"/>
            <a:ext cx="18698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photo  credit: Joe Mundy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02332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After Roberts: a ridiculously brief history of computer vision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3816" y="728700"/>
            <a:ext cx="17526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62980"/>
            <a:ext cx="5486400" cy="54864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1966: Minsky assigns computer vision as an undergrad summer project (??)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1960’s: interpretation of extremely simple images &amp; synthetic worlds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1970’s: some progress on interpreting selected images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1980’s: ANNs come and go; shift toward geometry and increased mathematical rigor</a:t>
            </a: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sym typeface="Wingdings" pitchFamily="2" charset="2"/>
              </a:rPr>
              <a:t>1990’s: face recognition; statistical analysis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sym typeface="Wingdings" pitchFamily="2" charset="2"/>
              </a:rPr>
              <a:t>2000’s: broader recognition; large annotated datasets available; video processing starts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sym typeface="Wingdings" pitchFamily="2" charset="2"/>
              </a:rPr>
              <a:t>2010’s: Deep learning with </a:t>
            </a:r>
            <a:r>
              <a:rPr lang="en-US" sz="2400" dirty="0" err="1">
                <a:solidFill>
                  <a:schemeClr val="bg1"/>
                </a:solidFill>
                <a:latin typeface="Comic Sans MS" panose="030F0702030302020204" pitchFamily="66" charset="0"/>
                <a:sym typeface="Wingdings" pitchFamily="2" charset="2"/>
              </a:rPr>
              <a:t>ConvNets</a:t>
            </a: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sym typeface="Wingdings" pitchFamily="2" charset="2"/>
              </a:rPr>
              <a:t>2030’s: </a:t>
            </a:r>
            <a:r>
              <a:rPr lang="is-IS" sz="2400" dirty="0">
                <a:solidFill>
                  <a:schemeClr val="bg1"/>
                </a:solidFill>
                <a:latin typeface="Comic Sans MS" panose="030F0702030302020204" pitchFamily="66" charset="0"/>
                <a:sym typeface="Wingdings" pitchFamily="2" charset="2"/>
              </a:rPr>
              <a:t>…</a:t>
            </a: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  <a:sym typeface="Wingdings" pitchFamily="2" charset="2"/>
            </a:endParaRPr>
          </a:p>
          <a:p>
            <a:pPr>
              <a:defRPr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781800" y="2328937"/>
            <a:ext cx="1149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Guzman ‘68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64282" t="2711" r="4964" b="19205"/>
          <a:stretch>
            <a:fillRect/>
          </a:stretch>
        </p:blipFill>
        <p:spPr bwMode="auto">
          <a:xfrm>
            <a:off x="6516216" y="2677145"/>
            <a:ext cx="1863725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654774" y="4489375"/>
            <a:ext cx="15536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Ohta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Kanade</a:t>
            </a: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 ‘78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836604"/>
            <a:ext cx="1466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77000" y="6577607"/>
            <a:ext cx="19656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Turk and Pentland ‘91</a:t>
            </a:r>
          </a:p>
        </p:txBody>
      </p:sp>
    </p:spTree>
    <p:extLst>
      <p:ext uri="{BB962C8B-B14F-4D97-AF65-F5344CB8AC3E}">
        <p14:creationId xmlns:p14="http://schemas.microsoft.com/office/powerpoint/2010/main" val="87677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31485" y="260648"/>
            <a:ext cx="6652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WHAT IS COMPUTER VISION GOOD FOR?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39552" y="847737"/>
            <a:ext cx="8063426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Traditionally: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Manufacturing: inspection, bin picking;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Defense: ATR, </a:t>
            </a:r>
            <a:r>
              <a:rPr lang="en-US" sz="2400" dirty="0" err="1">
                <a:solidFill>
                  <a:schemeClr val="bg1"/>
                </a:solidFill>
                <a:latin typeface="Comic Sans MS" pitchFamily="66" charset="0"/>
              </a:rPr>
              <a:t>photogrammetry</a:t>
            </a: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, surveillance;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Robotics: navigation, visual </a:t>
            </a:r>
            <a:r>
              <a:rPr lang="en-US" sz="2400" dirty="0" err="1">
                <a:solidFill>
                  <a:schemeClr val="bg1"/>
                </a:solidFill>
                <a:latin typeface="Comic Sans MS" pitchFamily="66" charset="0"/>
              </a:rPr>
              <a:t>servoing</a:t>
            </a: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.</a:t>
            </a:r>
          </a:p>
          <a:p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Recently: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Computer graphics, medical imaging, HCI;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3D vision and recognition;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The Web, Internet, social networks;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Robotics again;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And zillions of other industries.</a:t>
            </a:r>
          </a:p>
          <a:p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Really: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Understanding the principles of object recognition;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Building the robots of tomorrow, for home and space;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Understanding how people tick;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It is just difficult, fun, and interesting.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Optical character recognition (OCR)</a:t>
            </a:r>
          </a:p>
        </p:txBody>
      </p:sp>
      <p:pic>
        <p:nvPicPr>
          <p:cNvPr id="21507" name="Picture 3" descr="asamples"/>
          <p:cNvPicPr>
            <a:picLocks noChangeAspect="1" noChangeArrowheads="1" noCrop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" y="2690813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28223" y="5362575"/>
            <a:ext cx="32949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Digit recognition, AT&amp;T labs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http://www.research.att.com/~yann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/</a:t>
            </a:r>
          </a:p>
        </p:txBody>
      </p:sp>
      <p:sp>
        <p:nvSpPr>
          <p:cNvPr id="2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772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schemeClr val="bg1"/>
                </a:solidFill>
                <a:latin typeface="Comic Sans MS" panose="030F0702030302020204" pitchFamily="66" charset="0"/>
              </a:rPr>
              <a:t>Technology to convert scanned docs to text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chemeClr val="bg1"/>
                </a:solidFill>
                <a:latin typeface="Comic Sans MS" panose="030F0702030302020204" pitchFamily="66" charset="0"/>
              </a:rPr>
              <a:t>If you have a scanner, it probably came with OCR software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1510" name="Picture 6" descr="California_license_plate_ANP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6800" y="2419350"/>
            <a:ext cx="35814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67351" y="5362575"/>
            <a:ext cx="4401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License plate readers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http://en.wikipedia.org/wiki/Automatic_number_plate_recognition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0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Face detection</a:t>
            </a:r>
          </a:p>
        </p:txBody>
      </p:sp>
      <p:pic>
        <p:nvPicPr>
          <p:cNvPr id="22532" name="Picture 5" descr="tested_48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5556" y="692696"/>
            <a:ext cx="3577823" cy="241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C1D927C-B4E4-8942-BA55-0FDE064699A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99792" y="3288464"/>
            <a:ext cx="52925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Even smile detection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D0CCAAB-DE95-B242-8D6D-5073C87544D7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79812" y="4034918"/>
            <a:ext cx="5558891" cy="241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777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-72516" y="-63388"/>
            <a:ext cx="9342412" cy="9144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mic Sans MS" panose="030F0702030302020204" pitchFamily="66" charset="0"/>
              </a:rPr>
              <a:t>Structure from motion from busloads of images</a:t>
            </a:r>
          </a:p>
        </p:txBody>
      </p:sp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863588" y="6161881"/>
            <a:ext cx="422743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(Agarwal et al. 2009)</a:t>
            </a:r>
          </a:p>
        </p:txBody>
      </p:sp>
      <p:pic>
        <p:nvPicPr>
          <p:cNvPr id="3" name="dubrovni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84" y="764704"/>
            <a:ext cx="9144000" cy="53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332656"/>
            <a:ext cx="3954067" cy="289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328459"/>
            <a:ext cx="4253197" cy="285761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860032" y="3991704"/>
            <a:ext cx="4211409" cy="267765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prstClr val="white"/>
                </a:solidFill>
                <a:latin typeface="Comic Sans MS"/>
                <a:cs typeface="Comic Sans MS"/>
              </a:rPr>
              <a:t>Description:</a:t>
            </a:r>
          </a:p>
          <a:p>
            <a:pPr marL="285750" indent="-285750">
              <a:buFont typeface="Arial"/>
              <a:buChar char="•"/>
            </a:pPr>
            <a:r>
              <a:rPr lang="fr-FR" sz="2800" dirty="0">
                <a:solidFill>
                  <a:prstClr val="white"/>
                </a:solidFill>
                <a:latin typeface="Comic Sans MS"/>
                <a:cs typeface="Comic Sans MS"/>
              </a:rPr>
              <a:t>Street </a:t>
            </a:r>
            <a:r>
              <a:rPr lang="fr-FR" sz="2800" dirty="0" err="1">
                <a:solidFill>
                  <a:prstClr val="white"/>
                </a:solidFill>
                <a:latin typeface="Comic Sans MS"/>
                <a:cs typeface="Comic Sans MS"/>
              </a:rPr>
              <a:t>scene</a:t>
            </a:r>
            <a:endParaRPr lang="fr-FR" sz="2800" dirty="0">
              <a:solidFill>
                <a:prstClr val="white"/>
              </a:solidFill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fr-FR" sz="2800" dirty="0">
                <a:solidFill>
                  <a:prstClr val="white"/>
                </a:solidFill>
                <a:latin typeface="Comic Sans MS"/>
                <a:cs typeface="Comic Sans MS"/>
              </a:rPr>
              <a:t>Bar</a:t>
            </a:r>
          </a:p>
          <a:p>
            <a:pPr marL="285750" indent="-285750">
              <a:buFont typeface="Arial"/>
              <a:buChar char="•"/>
            </a:pPr>
            <a:r>
              <a:rPr lang="fr-FR" sz="2800" dirty="0">
                <a:solidFill>
                  <a:prstClr val="white"/>
                </a:solidFill>
                <a:latin typeface="Comic Sans MS"/>
                <a:cs typeface="Comic Sans MS"/>
              </a:rPr>
              <a:t>Chairs</a:t>
            </a:r>
          </a:p>
          <a:p>
            <a:pPr marL="285750" indent="-285750">
              <a:buFont typeface="Arial"/>
              <a:buChar char="•"/>
            </a:pPr>
            <a:r>
              <a:rPr lang="fr-FR" sz="2800" dirty="0">
                <a:solidFill>
                  <a:prstClr val="white"/>
                </a:solidFill>
                <a:latin typeface="Comic Sans MS"/>
                <a:cs typeface="Comic Sans MS"/>
              </a:rPr>
              <a:t>People </a:t>
            </a:r>
            <a:r>
              <a:rPr lang="fr-FR" sz="2800" dirty="0" err="1">
                <a:solidFill>
                  <a:prstClr val="white"/>
                </a:solidFill>
                <a:latin typeface="Comic Sans MS"/>
                <a:cs typeface="Comic Sans MS"/>
              </a:rPr>
              <a:t>drinking</a:t>
            </a:r>
            <a:r>
              <a:rPr lang="fr-FR" sz="2800" dirty="0">
                <a:solidFill>
                  <a:prstClr val="white"/>
                </a:solidFill>
                <a:latin typeface="Comic Sans MS"/>
                <a:cs typeface="Comic Sans MS"/>
              </a:rPr>
              <a:t> coffee</a:t>
            </a:r>
          </a:p>
          <a:p>
            <a:pPr marL="285750" indent="-285750">
              <a:buFont typeface="Arial"/>
              <a:buChar char="•"/>
            </a:pPr>
            <a:r>
              <a:rPr lang="fr-FR" sz="2800" dirty="0" err="1">
                <a:solidFill>
                  <a:prstClr val="white"/>
                </a:solidFill>
                <a:latin typeface="Comic Sans MS"/>
                <a:cs typeface="Comic Sans MS"/>
              </a:rPr>
              <a:t>Ashtray</a:t>
            </a:r>
            <a:r>
              <a:rPr lang="fr-FR" sz="2800" dirty="0">
                <a:solidFill>
                  <a:prstClr val="white"/>
                </a:solidFill>
                <a:latin typeface="Comic Sans MS"/>
                <a:cs typeface="Comic Sans MS"/>
              </a:rPr>
              <a:t>, etc.</a:t>
            </a:r>
          </a:p>
        </p:txBody>
      </p:sp>
      <p:sp>
        <p:nvSpPr>
          <p:cNvPr id="4" name="Flèche vers la droite 3"/>
          <p:cNvSpPr/>
          <p:nvPr/>
        </p:nvSpPr>
        <p:spPr bwMode="auto">
          <a:xfrm>
            <a:off x="4083467" y="2156894"/>
            <a:ext cx="645910" cy="635025"/>
          </a:xfrm>
          <a:prstGeom prst="rightArrow">
            <a:avLst/>
          </a:prstGeom>
          <a:solidFill>
            <a:srgbClr val="6BF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u="sng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7" name="Flèche vers la droite 6"/>
          <p:cNvSpPr/>
          <p:nvPr/>
        </p:nvSpPr>
        <p:spPr bwMode="auto">
          <a:xfrm rot="5400000">
            <a:off x="7542051" y="3292588"/>
            <a:ext cx="645910" cy="635025"/>
          </a:xfrm>
          <a:prstGeom prst="rightArrow">
            <a:avLst/>
          </a:prstGeom>
          <a:solidFill>
            <a:srgbClr val="6BF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u="sng">
              <a:solidFill>
                <a:prstClr val="white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61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Vision-based biometrics</a:t>
            </a:r>
          </a:p>
        </p:txBody>
      </p:sp>
      <p:pic>
        <p:nvPicPr>
          <p:cNvPr id="25603" name="Picture 3" descr="youngProcessed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43624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matched2002_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57800" y="43624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afghanportrait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90800" y="762000"/>
            <a:ext cx="38100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3508" y="3780423"/>
            <a:ext cx="88929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“How the Afghan Girl was Identified by Her Iris Patterns”  Read the </a:t>
            </a: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 </a:t>
            </a:r>
            <a:r>
              <a:rPr lang="en-US" sz="1600" dirty="0" err="1">
                <a:solidFill>
                  <a:schemeClr val="bg1"/>
                </a:solidFill>
                <a:latin typeface="Comic Sans MS" panose="030F0702030302020204" pitchFamily="66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sz="1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84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Object recognition (in mobile phones)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495800"/>
            <a:ext cx="7772400" cy="1676400"/>
          </a:xfrm>
        </p:spPr>
        <p:txBody>
          <a:bodyPr/>
          <a:lstStyle/>
          <a:p>
            <a:pPr lvl="1" eaLnBrk="1" hangingPunct="1"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Point &amp; Find</a:t>
            </a: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Nokia</a:t>
            </a:r>
            <a:endParaRPr lang="en-US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lvl="1" eaLnBrk="1" hangingPunct="1">
              <a:buFont typeface="Arial" charset="0"/>
              <a:buNone/>
            </a:pPr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Goggles</a:t>
            </a:r>
            <a:endParaRPr lang="en-US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7652" name="Picture 5" descr="Smart Photo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28725" y="1371600"/>
            <a:ext cx="6543675" cy="27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2745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71138" y="6096000"/>
            <a:ext cx="516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>
                <a:solidFill>
                  <a:schemeClr val="bg1"/>
                </a:solidFill>
                <a:latin typeface="Comic Sans MS" panose="030F0702030302020204" pitchFamily="66" charset="0"/>
              </a:rPr>
              <a:t>Pirates of the Carribean</a:t>
            </a:r>
            <a:r>
              <a:rPr lang="en-US" sz="1600">
                <a:solidFill>
                  <a:schemeClr val="bg1"/>
                </a:solidFill>
                <a:latin typeface="Comic Sans MS" panose="030F0702030302020204" pitchFamily="66" charset="0"/>
              </a:rPr>
              <a:t>, Industrial Light and Magic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Special effects:  motion capture</a:t>
            </a:r>
          </a:p>
        </p:txBody>
      </p:sp>
      <p:pic>
        <p:nvPicPr>
          <p:cNvPr id="29700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33575" y="1143000"/>
            <a:ext cx="52768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38338" y="3581400"/>
            <a:ext cx="52673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56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0204sujob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33400"/>
            <a:ext cx="3530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7"/>
          <p:cNvSpPr txBox="1">
            <a:spLocks noChangeArrowheads="1"/>
          </p:cNvSpPr>
          <p:nvPr/>
        </p:nvSpPr>
        <p:spPr bwMode="auto">
          <a:xfrm>
            <a:off x="4406830" y="980140"/>
            <a:ext cx="4557658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Steve Sullivan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Ph.D., UIUC, 1996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Head of R&amp;D, ILM, 2003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Cover, IEEE Spectrum, 2004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CSO,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Lucasfilm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, 2009-2012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Microsoft (2013-)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3 Academy Awards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264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Sports</a:t>
            </a:r>
          </a:p>
        </p:txBody>
      </p:sp>
      <p:pic>
        <p:nvPicPr>
          <p:cNvPr id="30724" name="Picture 5" descr="first-down-lin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73956" y="812592"/>
            <a:ext cx="5714368" cy="428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73956" y="5305425"/>
            <a:ext cx="550182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schemeClr val="bg1"/>
                </a:solidFill>
                <a:latin typeface="Comic Sans MS" panose="030F0702030302020204" pitchFamily="66" charset="0"/>
              </a:rPr>
              <a:t>Sportvision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first down line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Nice 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explanation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on 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www.howstuffworks.com</a:t>
            </a:r>
            <a:endParaRPr lang="en-US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http://www.sportvision.com/video.html</a:t>
            </a:r>
            <a:endParaRPr lang="en-US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63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Medical imaging</a:t>
            </a:r>
          </a:p>
        </p:txBody>
      </p:sp>
      <p:pic>
        <p:nvPicPr>
          <p:cNvPr id="38915" name="Picture 4" descr="mybrain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616075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8788" y="1947863"/>
            <a:ext cx="4494212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01481" y="5105400"/>
            <a:ext cx="22653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</a:rPr>
              <a:t>Image guided surgery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Grimson et al., MIT</a:t>
            </a:r>
            <a:endParaRPr lang="en-US" sz="1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8918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04444" y="5210175"/>
            <a:ext cx="12234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bg1"/>
                </a:solidFill>
                <a:latin typeface="Comic Sans MS" panose="030F0702030302020204" pitchFamily="66" charset="0"/>
              </a:rPr>
              <a:t>3D imaging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bg1"/>
                </a:solidFill>
                <a:latin typeface="Comic Sans MS" panose="030F0702030302020204" pitchFamily="66" charset="0"/>
              </a:rPr>
              <a:t>MRI, CT</a:t>
            </a:r>
          </a:p>
        </p:txBody>
      </p:sp>
    </p:spTree>
    <p:extLst>
      <p:ext uri="{BB962C8B-B14F-4D97-AF65-F5344CB8AC3E}">
        <p14:creationId xmlns:p14="http://schemas.microsoft.com/office/powerpoint/2010/main" val="1396887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9599" t="15744" r="17438"/>
          <a:stretch/>
        </p:blipFill>
        <p:spPr>
          <a:xfrm>
            <a:off x="987777" y="691445"/>
            <a:ext cx="5954889" cy="5311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7243" y="6108894"/>
            <a:ext cx="634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Comic Sans MS"/>
                <a:cs typeface="Comic Sans MS"/>
              </a:rPr>
              <a:t>The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Waymo autonomous car</a:t>
            </a:r>
          </a:p>
        </p:txBody>
      </p:sp>
    </p:spTree>
    <p:extLst>
      <p:ext uri="{BB962C8B-B14F-4D97-AF65-F5344CB8AC3E}">
        <p14:creationId xmlns:p14="http://schemas.microsoft.com/office/powerpoint/2010/main" val="2056518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Interactive Games: Kinect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71500" y="990600"/>
            <a:ext cx="8615300" cy="5135563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Object Recognition: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http://www.youtube.com/watch?feature=iv&amp;v=fQ59dXOo63o</a:t>
            </a: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Mario: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http://www.youtube.com/watch?v=8CTJL5lUjHg</a:t>
            </a: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3D: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http://www.youtube.com/watch?v=7QrnwoO1-8A</a:t>
            </a: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Robot: </a:t>
            </a: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http://www.youtube.com/watch?v=w8BmgtMKFbY</a:t>
            </a: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4820" name="Picture 2" descr="http://news.cnet.com/i/tim/2010/06/22/Kinect_specs_610x4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4378" y="4005064"/>
            <a:ext cx="3886593" cy="2581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http://xbox360media.ign.com/xbox360/image/article/111/1112845/dance-central-20100816111932700-00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3916140"/>
            <a:ext cx="4549080" cy="255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45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584684"/>
            <a:ext cx="4067480" cy="534583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6" y="1700808"/>
            <a:ext cx="4146027" cy="382504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256076" y="5625244"/>
            <a:ext cx="26132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CMU’s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fr-F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Chimp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63588" y="5976572"/>
            <a:ext cx="29073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KAIST’s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fr-F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Hubo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817DF5-BFBF-AE4E-A158-F65D7981C277}"/>
              </a:ext>
            </a:extLst>
          </p:cNvPr>
          <p:cNvSpPr txBox="1"/>
          <p:nvPr/>
        </p:nvSpPr>
        <p:spPr>
          <a:xfrm>
            <a:off x="4535996" y="692696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omic Sans MS" panose="030F0902030302020204" pitchFamily="66" charset="0"/>
              </a:rPr>
              <a:t>And robots of course</a:t>
            </a:r>
          </a:p>
        </p:txBody>
      </p:sp>
    </p:spTree>
    <p:extLst>
      <p:ext uri="{BB962C8B-B14F-4D97-AF65-F5344CB8AC3E}">
        <p14:creationId xmlns:p14="http://schemas.microsoft.com/office/powerpoint/2010/main" val="2077276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305173" y="276443"/>
            <a:ext cx="6349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/>
                <a:cs typeface="Comic Sans MS"/>
              </a:rPr>
              <a:t>The </a:t>
            </a:r>
            <a:r>
              <a:rPr lang="en-US" sz="2400" u="none" dirty="0" err="1">
                <a:solidFill>
                  <a:schemeClr val="bg1"/>
                </a:solidFill>
                <a:latin typeface="Comic Sans MS"/>
                <a:cs typeface="Comic Sans MS"/>
              </a:rPr>
              <a:t>SpotMini</a:t>
            </a:r>
            <a:r>
              <a:rPr lang="en-US" sz="2400" u="none" dirty="0">
                <a:solidFill>
                  <a:schemeClr val="bg1"/>
                </a:solidFill>
                <a:latin typeface="Comic Sans MS"/>
                <a:cs typeface="Comic Sans MS"/>
              </a:rPr>
              <a:t> robot from Boston Dynamics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1220310" y="6180683"/>
            <a:ext cx="7720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u="none" dirty="0">
                <a:solidFill>
                  <a:schemeClr val="bg1"/>
                </a:solidFill>
                <a:latin typeface="Comic Sans MS"/>
                <a:cs typeface="Comic Sans MS"/>
              </a:rPr>
              <a:t>..</a:t>
            </a:r>
            <a:r>
              <a:rPr lang="en-US" sz="2400" dirty="0">
                <a:solidFill>
                  <a:schemeClr val="bg1"/>
                </a:solidFill>
                <a:latin typeface="Comic Sans MS"/>
                <a:cs typeface="Comic Sans MS"/>
              </a:rPr>
              <a:t>and</a:t>
            </a:r>
            <a:r>
              <a:rPr lang="en-US" sz="2400" u="none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lang="en-US" sz="2400" u="none" dirty="0" err="1">
                <a:solidFill>
                  <a:schemeClr val="bg1"/>
                </a:solidFill>
                <a:latin typeface="Comic Sans MS"/>
                <a:cs typeface="Comic Sans MS"/>
              </a:rPr>
              <a:t>MetalHead</a:t>
            </a:r>
            <a:r>
              <a:rPr lang="en-US" sz="2400" u="none" dirty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omic Sans MS"/>
                <a:cs typeface="Comic Sans MS"/>
              </a:rPr>
              <a:t>from</a:t>
            </a:r>
            <a:r>
              <a:rPr lang="en-US" sz="2400" u="none" dirty="0">
                <a:solidFill>
                  <a:schemeClr val="bg1"/>
                </a:solidFill>
                <a:latin typeface="Comic Sans MS"/>
                <a:cs typeface="Comic Sans MS"/>
              </a:rPr>
              <a:t> Black Mirror</a:t>
            </a:r>
          </a:p>
        </p:txBody>
      </p:sp>
      <p:pic>
        <p:nvPicPr>
          <p:cNvPr id="5" name="Picture 2" descr="RÃ©sultat de recherche d'images pour &quot;metalhead robot in black mirror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544" y="3818447"/>
            <a:ext cx="3335555" cy="22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Média en ligne 2" descr="The New Spot">
            <a:hlinkClick r:id="" action="ppaction://media"/>
            <a:extLst>
              <a:ext uri="{FF2B5EF4-FFF2-40B4-BE49-F238E27FC236}">
                <a16:creationId xmlns:a16="http://schemas.microsoft.com/office/drawing/2014/main" id="{B5D7C5D7-265F-3342-B9AD-9015A04326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9572" y="893289"/>
            <a:ext cx="4934051" cy="27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8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72692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 sz="2800" u="none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959269" y="0"/>
            <a:ext cx="184731" cy="58477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endParaRPr lang="fr-FR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5" name="casinoroyale_annotated_bright_cro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96801"/>
            <a:ext cx="9172692" cy="4484427"/>
          </a:xfrm>
          <a:prstGeom prst="rect">
            <a:avLst/>
          </a:prstGeom>
        </p:spPr>
      </p:pic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0" y="220923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4000" u="none" dirty="0">
                <a:solidFill>
                  <a:srgbClr val="FFFF00"/>
                </a:solidFill>
                <a:latin typeface="Comic Sans MS" pitchFamily="-112" charset="0"/>
                <a:ea typeface="Times New Roman" pitchFamily="-112" charset="0"/>
                <a:cs typeface="Times New Roman" pitchFamily="-112" charset="0"/>
              </a:rPr>
              <a:t>   Computer vision</a:t>
            </a:r>
            <a:endParaRPr lang="fr-FR" sz="4000" u="none" dirty="0">
              <a:solidFill>
                <a:srgbClr val="FFFF00"/>
              </a:solidFill>
              <a:latin typeface="Comic Sans MS" pitchFamily="-112" charset="0"/>
              <a:ea typeface="Times New Roman" pitchFamily="-112" charset="0"/>
              <a:cs typeface="Times New Roman" pitchFamily="-112" charset="0"/>
            </a:endParaRPr>
          </a:p>
        </p:txBody>
      </p:sp>
      <p:sp>
        <p:nvSpPr>
          <p:cNvPr id="9" name="Text Box 64"/>
          <p:cNvSpPr txBox="1">
            <a:spLocks noChangeArrowheads="1"/>
          </p:cNvSpPr>
          <p:nvPr/>
        </p:nvSpPr>
        <p:spPr bwMode="auto">
          <a:xfrm>
            <a:off x="359532" y="5643245"/>
            <a:ext cx="860444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u="none" dirty="0">
                <a:solidFill>
                  <a:schemeClr val="bg1"/>
                </a:solidFill>
                <a:latin typeface="Comic Sans MS" panose="030F0702030302020204" pitchFamily="66" charset="0"/>
              </a:rPr>
              <a:t>… extracting information from images and video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(courtesy of I. Laptev)</a:t>
            </a:r>
            <a:endParaRPr lang="en-US" sz="2800" u="none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20716" y="165999"/>
            <a:ext cx="5418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none" dirty="0">
                <a:solidFill>
                  <a:schemeClr val="bg1"/>
                </a:solidFill>
                <a:latin typeface="Comic Sans MS"/>
                <a:cs typeface="Comic Sans MS"/>
              </a:rPr>
              <a:t>The Atlas </a:t>
            </a:r>
            <a:r>
              <a:rPr lang="en-US" sz="2400" dirty="0">
                <a:solidFill>
                  <a:schemeClr val="bg1"/>
                </a:solidFill>
                <a:latin typeface="Comic Sans MS"/>
                <a:cs typeface="Comic Sans MS"/>
              </a:rPr>
              <a:t>robot from</a:t>
            </a:r>
            <a:r>
              <a:rPr lang="en-US" sz="2400" u="none" dirty="0">
                <a:solidFill>
                  <a:schemeClr val="bg1"/>
                </a:solidFill>
                <a:latin typeface="Comic Sans MS"/>
                <a:cs typeface="Comic Sans MS"/>
              </a:rPr>
              <a:t> Boston Dynamics (1m80, 150kg)</a:t>
            </a:r>
          </a:p>
        </p:txBody>
      </p:sp>
      <p:pic>
        <p:nvPicPr>
          <p:cNvPr id="2" name="Média en ligne 1" descr="Do You Love Me?">
            <a:hlinkClick r:id="" action="ppaction://media"/>
            <a:extLst>
              <a:ext uri="{FF2B5EF4-FFF2-40B4-BE49-F238E27FC236}">
                <a16:creationId xmlns:a16="http://schemas.microsoft.com/office/drawing/2014/main" id="{A8C6A334-88F5-5440-8EF6-DD55CDF0AE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8105" y="1592796"/>
            <a:ext cx="8092935" cy="45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bg1"/>
                </a:solidFill>
                <a:latin typeface="Comic Sans MS" panose="030F0702030302020204" pitchFamily="66" charset="0"/>
              </a:rPr>
              <a:t>Vision in space</a:t>
            </a:r>
          </a:p>
        </p:txBody>
      </p:sp>
      <p:pic>
        <p:nvPicPr>
          <p:cNvPr id="35844" name="Picture 6" descr="1198865273_31824-1_Sol1369A_WestValley_L257F_b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1276350"/>
            <a:ext cx="8534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02468" y="4495800"/>
            <a:ext cx="8382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Vision systems (JPL) used for several tasks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Panorama stitching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3D terrain modeling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Obstacle detection, position tracking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For more, read “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Vision on Mars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” by </a:t>
            </a:r>
            <a:r>
              <a:rPr lang="en-US" sz="20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Matthies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et al.</a:t>
            </a:r>
          </a:p>
        </p:txBody>
      </p:sp>
      <p:sp>
        <p:nvSpPr>
          <p:cNvPr id="35846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38200" y="3609975"/>
            <a:ext cx="7772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bg1"/>
                </a:solidFill>
                <a:latin typeface="Comic Sans MS" panose="030F0702030302020204" pitchFamily="66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NASA'S Mars Exploration Rover Spirit </a:t>
            </a:r>
            <a:r>
              <a:rPr lang="en-US" sz="1600">
                <a:solidFill>
                  <a:schemeClr val="bg1"/>
                </a:solidFill>
                <a:latin typeface="Comic Sans MS" panose="030F0702030302020204" pitchFamily="66" charset="0"/>
              </a:rPr>
              <a:t>captured this westward view from atop </a:t>
            </a:r>
            <a:br>
              <a:rPr lang="en-US" sz="1600">
                <a:solidFill>
                  <a:schemeClr val="bg1"/>
                </a:solidFill>
                <a:latin typeface="Comic Sans MS" panose="030F0702030302020204" pitchFamily="66" charset="0"/>
              </a:rPr>
            </a:br>
            <a:r>
              <a:rPr lang="en-US" sz="1600">
                <a:solidFill>
                  <a:schemeClr val="bg1"/>
                </a:solidFill>
                <a:latin typeface="Comic Sans MS" panose="030F0702030302020204" pitchFamily="66" charset="0"/>
              </a:rPr>
              <a:t>a low plateau where Spirit spent the closing months of 2007. </a:t>
            </a:r>
          </a:p>
        </p:txBody>
      </p:sp>
    </p:spTree>
    <p:extLst>
      <p:ext uri="{BB962C8B-B14F-4D97-AF65-F5344CB8AC3E}">
        <p14:creationId xmlns:p14="http://schemas.microsoft.com/office/powerpoint/2010/main" val="1975636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rgbClr val="11111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22510" y="224644"/>
            <a:ext cx="5477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Comic Sans MS" pitchFamily="66" charset="0"/>
              </a:rPr>
              <a:t>Computer vision books</a:t>
            </a:r>
            <a:endParaRPr lang="fr-FR" sz="4000" dirty="0">
              <a:solidFill>
                <a:srgbClr val="FFFF00"/>
              </a:solidFill>
              <a:latin typeface="Comic Sans MS" pitchFamily="66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59532" y="1304764"/>
            <a:ext cx="856895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itchFamily="66" charset="0"/>
              </a:rPr>
              <a:t> D.A. Forsyth and J. Ponce, “Computer Vision: A Modern  Approach”, Prentice-Hall, 2003, 2</a:t>
            </a:r>
            <a:r>
              <a:rPr lang="en-US" sz="2000" baseline="30000" dirty="0">
                <a:latin typeface="Comic Sans MS" pitchFamily="66" charset="0"/>
              </a:rPr>
              <a:t>nd</a:t>
            </a:r>
            <a:r>
              <a:rPr lang="en-US" sz="2000" dirty="0">
                <a:latin typeface="Comic Sans MS" pitchFamily="66" charset="0"/>
              </a:rPr>
              <a:t> edition, 2011.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rgbClr val="FFFFFF"/>
              </a:solidFill>
              <a:latin typeface="Comic Sans MS"/>
              <a:cs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FFFFFF"/>
                </a:solidFill>
                <a:latin typeface="Comic Sans MS"/>
                <a:cs typeface="Comic Sans MS"/>
              </a:rPr>
              <a:t>J.J. </a:t>
            </a:r>
            <a:r>
              <a:rPr lang="en-US" sz="2000" kern="0" dirty="0" err="1">
                <a:solidFill>
                  <a:srgbClr val="FFFFFF"/>
                </a:solidFill>
                <a:latin typeface="Comic Sans MS"/>
                <a:cs typeface="Comic Sans MS"/>
              </a:rPr>
              <a:t>Koenderink</a:t>
            </a:r>
            <a:r>
              <a:rPr lang="en-US" sz="2000" kern="0" dirty="0">
                <a:solidFill>
                  <a:srgbClr val="FFFFFF"/>
                </a:solidFill>
                <a:latin typeface="Comic Sans MS"/>
                <a:cs typeface="Comic Sans MS"/>
              </a:rPr>
              <a:t>, </a:t>
            </a:r>
            <a:r>
              <a:rPr lang="en-US" sz="2000" kern="0" dirty="0">
                <a:latin typeface="Comic Sans MS"/>
                <a:cs typeface="Comic Sans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http://www.gestaltrevision.be/en/resources/clootcrans-press</a:t>
            </a:r>
            <a:endParaRPr lang="en-US" sz="2000" kern="0" dirty="0">
              <a:latin typeface="Comic Sans MS"/>
              <a:cs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kern="0" dirty="0">
              <a:solidFill>
                <a:srgbClr val="FFFFFF"/>
              </a:solidFill>
              <a:latin typeface="Comic Sans MS"/>
              <a:cs typeface="Comic Sans M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FFFFFF"/>
                </a:solidFill>
                <a:latin typeface="Comic Sans MS"/>
                <a:cs typeface="Comic Sans MS"/>
              </a:rPr>
              <a:t>M.F. Land and D.E. Nilsson, “Animal Eyes”, Oxford University Press, 2012.</a:t>
            </a:r>
          </a:p>
          <a:p>
            <a:endParaRPr lang="en-US" sz="2000" dirty="0">
              <a:solidFill>
                <a:srgbClr val="FFFFFF"/>
              </a:solidFill>
              <a:latin typeface="Comic Sans MS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 R. </a:t>
            </a:r>
            <a:r>
              <a:rPr lang="en-US" sz="2000" dirty="0" err="1">
                <a:solidFill>
                  <a:srgbClr val="FFFFFF"/>
                </a:solidFill>
                <a:latin typeface="Comic Sans MS" pitchFamily="66" charset="0"/>
              </a:rPr>
              <a:t>Szeliski</a:t>
            </a:r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, “Computer Vision: Algorithms and Applications”, Springer, 2010.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Comic Sans MS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 O. </a:t>
            </a:r>
            <a:r>
              <a:rPr lang="en-US" sz="2000" dirty="0" err="1">
                <a:solidFill>
                  <a:srgbClr val="FFFFFF"/>
                </a:solidFill>
                <a:latin typeface="Comic Sans MS" pitchFamily="66" charset="0"/>
              </a:rPr>
              <a:t>Faugeras</a:t>
            </a:r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, Q.T. </a:t>
            </a:r>
            <a:r>
              <a:rPr lang="en-US" sz="2000" dirty="0" err="1">
                <a:solidFill>
                  <a:srgbClr val="FFFFFF"/>
                </a:solidFill>
                <a:latin typeface="Comic Sans MS" pitchFamily="66" charset="0"/>
              </a:rPr>
              <a:t>Luong</a:t>
            </a:r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, and T. </a:t>
            </a:r>
            <a:r>
              <a:rPr lang="en-US" sz="2000" dirty="0" err="1">
                <a:solidFill>
                  <a:srgbClr val="FFFFFF"/>
                </a:solidFill>
                <a:latin typeface="Comic Sans MS" pitchFamily="66" charset="0"/>
              </a:rPr>
              <a:t>Papadopoulo</a:t>
            </a:r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, “Geometry of Multiple Images,” MIT Press, 2001.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Comic Sans MS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Comic Sans MS" pitchFamily="66" charset="0"/>
              </a:rPr>
              <a:t> R. Hartley and A. Zisserman, “Multiple View Geometry in Computer Vision”, Cambridge University Press, 2004.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4"/>
          <p:cNvSpPr txBox="1">
            <a:spLocks noChangeArrowheads="1"/>
          </p:cNvSpPr>
          <p:nvPr/>
        </p:nvSpPr>
        <p:spPr bwMode="auto">
          <a:xfrm>
            <a:off x="395536" y="303031"/>
            <a:ext cx="8532948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FFFF00"/>
                </a:solidFill>
                <a:latin typeface="Comic Sans MS" pitchFamily="66" charset="0"/>
              </a:rPr>
              <a:t>Course </a:t>
            </a:r>
            <a:r>
              <a:rPr lang="fr-FR" sz="2400" dirty="0" err="1">
                <a:solidFill>
                  <a:srgbClr val="FFFF00"/>
                </a:solidFill>
                <a:latin typeface="Comic Sans MS" pitchFamily="66" charset="0"/>
              </a:rPr>
              <a:t>outline</a:t>
            </a:r>
            <a:r>
              <a:rPr lang="fr-FR" sz="2400" dirty="0">
                <a:solidFill>
                  <a:srgbClr val="FFFF00"/>
                </a:solidFill>
                <a:latin typeface="Comic Sans MS" pitchFamily="66" charset="0"/>
              </a:rPr>
              <a:t>:</a:t>
            </a:r>
          </a:p>
          <a:p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0. 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Camera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geometry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and calibration</a:t>
            </a:r>
          </a:p>
          <a:p>
            <a:pPr marL="514350" indent="-514350">
              <a:buAutoNum type="arabicPeriod"/>
            </a:pP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Filtering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and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feature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detection</a:t>
            </a:r>
            <a:endParaRPr lang="fr-FR" sz="2400" dirty="0">
              <a:solidFill>
                <a:schemeClr val="bg1"/>
              </a:solidFill>
              <a:latin typeface="Comic Sans MS" pitchFamily="66" charset="0"/>
            </a:endParaRPr>
          </a:p>
          <a:p>
            <a:pPr marL="514350" indent="-514350">
              <a:buAutoNum type="arabicPeriod"/>
            </a:pP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Radiometry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and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color</a:t>
            </a:r>
            <a:endParaRPr lang="fr-FR" sz="2400" dirty="0">
              <a:solidFill>
                <a:schemeClr val="bg1"/>
              </a:solidFill>
              <a:latin typeface="Comic Sans MS" pitchFamily="66" charset="0"/>
            </a:endParaRP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Texture and image segmentation</a:t>
            </a:r>
          </a:p>
          <a:p>
            <a:pPr marL="514350" indent="-514350">
              <a:buAutoNum type="arabicPeriod"/>
            </a:pP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Stereopsis</a:t>
            </a:r>
            <a:endParaRPr lang="fr-FR" sz="2400" dirty="0">
              <a:solidFill>
                <a:schemeClr val="bg1"/>
              </a:solidFill>
              <a:latin typeface="Comic Sans MS" pitchFamily="66" charset="0"/>
            </a:endParaRP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Structure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from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motion and 3D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models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from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images</a:t>
            </a: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Object recognition -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historical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perspective</a:t>
            </a:r>
          </a:p>
          <a:p>
            <a:pPr marL="514350" indent="-514350">
              <a:buAutoNum type="arabicPeriod"/>
            </a:pP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CNNs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for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object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classification and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detection</a:t>
            </a:r>
            <a:endParaRPr lang="fr-FR" sz="2400" dirty="0">
              <a:solidFill>
                <a:schemeClr val="bg1"/>
              </a:solidFill>
              <a:latin typeface="Comic Sans MS" pitchFamily="66" charset="0"/>
            </a:endParaRPr>
          </a:p>
          <a:p>
            <a:pPr marL="514350" indent="-514350">
              <a:buAutoNum type="arabicPeriod"/>
            </a:pP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3D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CNNs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and applications to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medical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imaging</a:t>
            </a:r>
            <a:endParaRPr lang="fr-FR" sz="2400" dirty="0">
              <a:solidFill>
                <a:schemeClr val="bg1"/>
              </a:solidFill>
              <a:latin typeface="Comic Sans MS" pitchFamily="66" charset="0"/>
            </a:endParaRPr>
          </a:p>
          <a:p>
            <a:pPr marL="514350" indent="-514350">
              <a:buAutoNum type="arabicPeriod"/>
            </a:pP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Weakly-supervised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and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unsupervised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approaches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to image and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video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interpretation</a:t>
            </a:r>
            <a:endParaRPr lang="fr-FR" sz="2400" dirty="0">
              <a:solidFill>
                <a:schemeClr val="bg1"/>
              </a:solidFill>
              <a:latin typeface="Comic Sans MS" pitchFamily="66" charset="0"/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FFFF00"/>
                </a:solidFill>
                <a:latin typeface="Comic Sans MS" pitchFamily="66" charset="0"/>
              </a:rPr>
              <a:t>Important note: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This class if about computer vision, </a:t>
            </a:r>
            <a:r>
              <a:rPr lang="fr-FR" sz="2400" dirty="0">
                <a:solidFill>
                  <a:srgbClr val="FFFF00"/>
                </a:solidFill>
                <a:latin typeface="Comic Sans MS" pitchFamily="66" charset="0"/>
              </a:rPr>
              <a:t>not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about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deep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learning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, </a:t>
            </a:r>
            <a:r>
              <a:rPr lang="fr-FR" sz="2400" dirty="0" err="1">
                <a:solidFill>
                  <a:schemeClr val="bg1"/>
                </a:solidFill>
                <a:latin typeface="Comic Sans MS" pitchFamily="66" charset="0"/>
              </a:rPr>
              <a:t>pytorch</a:t>
            </a:r>
            <a:r>
              <a:rPr lang="fr-FR" sz="2400" dirty="0">
                <a:solidFill>
                  <a:schemeClr val="bg1"/>
                </a:solidFill>
                <a:latin typeface="Comic Sans MS" pitchFamily="66" charset="0"/>
              </a:rPr>
              <a:t>,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496" y="188640"/>
            <a:ext cx="908614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u="none" dirty="0">
                <a:solidFill>
                  <a:srgbClr val="FFFF00"/>
                </a:solidFill>
                <a:latin typeface="Comic Sans MS" pitchFamily="-112" charset="0"/>
                <a:ea typeface="Times New Roman" pitchFamily="-112" charset="0"/>
                <a:cs typeface="Times New Roman" pitchFamily="-112" charset="0"/>
              </a:rPr>
              <a:t>Vision is hard—this is what the machine “sees”</a:t>
            </a:r>
            <a:endParaRPr lang="fr-FR" b="1" u="none" dirty="0">
              <a:solidFill>
                <a:srgbClr val="FFFF00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7" name="Untit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" y="980728"/>
            <a:ext cx="9144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656A7-ADF8-4800-8550-5791D95319EE}"/>
              </a:ext>
            </a:extLst>
          </p:cNvPr>
          <p:cNvSpPr txBox="1"/>
          <p:nvPr/>
        </p:nvSpPr>
        <p:spPr>
          <a:xfrm>
            <a:off x="143453" y="5802359"/>
            <a:ext cx="892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The visual cortex is about 50% of the macaque brain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More human brain is dedicated to vision than anything else </a:t>
            </a:r>
          </a:p>
        </p:txBody>
      </p:sp>
    </p:spTree>
    <p:extLst>
      <p:ext uri="{BB962C8B-B14F-4D97-AF65-F5344CB8AC3E}">
        <p14:creationId xmlns:p14="http://schemas.microsoft.com/office/powerpoint/2010/main" val="9702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71400"/>
            <a:ext cx="9144000" cy="740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47800" y="585857"/>
            <a:ext cx="48109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WHY IS VISION DIFFICULT ?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552600" y="1271657"/>
            <a:ext cx="8312492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Too much information: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 1000x1000x24 bits 30 times per second;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 matching n features against n features costs n!;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 shadows, highlights, texture..</a:t>
            </a:r>
          </a:p>
          <a:p>
            <a:endParaRPr lang="en-US" sz="240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Too little information: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Physical properties (depth, orientation, reflectance..)</a:t>
            </a:r>
          </a:p>
          <a:p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of the world are not directly observable.</a:t>
            </a:r>
          </a:p>
          <a:p>
            <a:endParaRPr lang="en-US" sz="240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What are appropriate models?</a:t>
            </a:r>
          </a:p>
          <a:p>
            <a:pPr>
              <a:buFontTx/>
              <a:buChar char="•"/>
            </a:pPr>
            <a:r>
              <a:rPr lang="en-US" sz="2400" dirty="0">
                <a:solidFill>
                  <a:srgbClr val="29FFFC"/>
                </a:solidFill>
                <a:latin typeface="Comic Sans MS" pitchFamily="66" charset="0"/>
              </a:rPr>
              <a:t> of images, object instances, object classes, video </a:t>
            </a:r>
          </a:p>
          <a:p>
            <a:r>
              <a:rPr lang="en-US" sz="2400" dirty="0">
                <a:solidFill>
                  <a:srgbClr val="29FFFC"/>
                </a:solidFill>
                <a:latin typeface="Comic Sans MS" pitchFamily="66" charset="0"/>
              </a:rPr>
              <a:t>content and the interpretation process..</a:t>
            </a:r>
          </a:p>
          <a:p>
            <a:endParaRPr lang="en-US" sz="2400" dirty="0">
              <a:solidFill>
                <a:schemeClr val="bg1"/>
              </a:solidFill>
              <a:latin typeface="Comic Sans MS" pitchFamily="66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What are appropriate algorithms and architectures?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SPIR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04775"/>
            <a:ext cx="6477000" cy="660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2" name="Oval 4"/>
          <p:cNvSpPr>
            <a:spLocks noChangeArrowheads="1"/>
          </p:cNvSpPr>
          <p:nvPr/>
        </p:nvSpPr>
        <p:spPr bwMode="auto">
          <a:xfrm>
            <a:off x="2895600" y="2438400"/>
            <a:ext cx="1981200" cy="1943100"/>
          </a:xfrm>
          <a:prstGeom prst="ellips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9333" name="Oval 5"/>
          <p:cNvSpPr>
            <a:spLocks noChangeArrowheads="1"/>
          </p:cNvSpPr>
          <p:nvPr/>
        </p:nvSpPr>
        <p:spPr bwMode="auto">
          <a:xfrm>
            <a:off x="990600" y="457200"/>
            <a:ext cx="5867400" cy="5943600"/>
          </a:xfrm>
          <a:prstGeom prst="ellips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9334" name="Oval 6"/>
          <p:cNvSpPr>
            <a:spLocks noChangeArrowheads="1"/>
          </p:cNvSpPr>
          <p:nvPr/>
        </p:nvSpPr>
        <p:spPr bwMode="auto">
          <a:xfrm>
            <a:off x="1981200" y="1447800"/>
            <a:ext cx="3810000" cy="3886200"/>
          </a:xfrm>
          <a:prstGeom prst="ellips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50" name="Text Box 7"/>
          <p:cNvSpPr txBox="1">
            <a:spLocks noChangeArrowheads="1"/>
          </p:cNvSpPr>
          <p:nvPr/>
        </p:nvSpPr>
        <p:spPr bwMode="auto">
          <a:xfrm>
            <a:off x="7123113" y="6377262"/>
            <a:ext cx="18213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omic Sans MS" panose="030F0702030302020204" pitchFamily="66" charset="0"/>
              </a:rPr>
              <a:t>(Nalwa, 1993)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animBg="1"/>
      <p:bldP spid="99333" grpId="0" animBg="1"/>
      <p:bldP spid="993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20"/>
            <a:ext cx="9138281" cy="60486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58646"/>
            <a:ext cx="914400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4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FFFFFF"/>
                </a:solidFill>
                <a:latin typeface="Comic Sans MS"/>
                <a:cs typeface="Comic Sans MS"/>
              </a:rPr>
              <a:t>J.J. </a:t>
            </a:r>
            <a:r>
              <a:rPr lang="en-US" sz="2000" kern="0" dirty="0" err="1">
                <a:solidFill>
                  <a:srgbClr val="FFFFFF"/>
                </a:solidFill>
                <a:latin typeface="Comic Sans MS"/>
                <a:cs typeface="Comic Sans MS"/>
              </a:rPr>
              <a:t>Koenderink</a:t>
            </a:r>
            <a:r>
              <a:rPr lang="en-US" sz="2000" kern="0" dirty="0">
                <a:solidFill>
                  <a:srgbClr val="FFFFFF"/>
                </a:solidFill>
                <a:latin typeface="Comic Sans MS"/>
                <a:cs typeface="Comic Sans MS"/>
              </a:rPr>
              <a:t>, </a:t>
            </a:r>
            <a:r>
              <a:rPr lang="en-US" sz="2000" kern="0" dirty="0" err="1">
                <a:solidFill>
                  <a:srgbClr val="FFFFFF"/>
                </a:solidFill>
                <a:latin typeface="Comic Sans MS"/>
                <a:cs typeface="Comic Sans MS"/>
              </a:rPr>
              <a:t>www.gestaltrevision.be</a:t>
            </a:r>
            <a:r>
              <a:rPr lang="en-US" sz="2000" kern="0" dirty="0">
                <a:solidFill>
                  <a:srgbClr val="FFFFFF"/>
                </a:solidFill>
                <a:latin typeface="Comic Sans MS"/>
                <a:cs typeface="Comic Sans MS"/>
              </a:rPr>
              <a:t>/en/resources/</a:t>
            </a:r>
            <a:r>
              <a:rPr lang="en-US" sz="2000" kern="0" dirty="0" err="1">
                <a:solidFill>
                  <a:srgbClr val="FFFFFF"/>
                </a:solidFill>
                <a:latin typeface="Comic Sans MS"/>
                <a:cs typeface="Comic Sans MS"/>
              </a:rPr>
              <a:t>clootcrans</a:t>
            </a:r>
            <a:r>
              <a:rPr lang="en-US" sz="2000" kern="0" dirty="0">
                <a:solidFill>
                  <a:srgbClr val="FFFFFF"/>
                </a:solidFill>
                <a:latin typeface="Comic Sans MS"/>
                <a:cs typeface="Comic Sans MS"/>
              </a:rPr>
              <a:t>-press</a:t>
            </a:r>
          </a:p>
        </p:txBody>
      </p:sp>
    </p:spTree>
    <p:extLst>
      <p:ext uri="{BB962C8B-B14F-4D97-AF65-F5344CB8AC3E}">
        <p14:creationId xmlns:p14="http://schemas.microsoft.com/office/powerpoint/2010/main" val="159098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811213" y="914400"/>
            <a:ext cx="60933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COMPUTER VISION IS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Comic Sans MS" pitchFamily="66" charset="0"/>
              </a:rPr>
              <a:t>INTERESTING.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860550" y="2786152"/>
            <a:ext cx="555472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 We know it is possible.</a:t>
            </a:r>
          </a:p>
          <a:p>
            <a:endParaRPr lang="en-US" sz="2400" dirty="0">
              <a:solidFill>
                <a:schemeClr val="bg1"/>
              </a:solidFill>
              <a:latin typeface="Comic Sans MS" pitchFamily="66" charset="0"/>
            </a:endParaRP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 We know it is difficult.</a:t>
            </a:r>
          </a:p>
          <a:p>
            <a:endParaRPr lang="en-US" sz="2400" dirty="0">
              <a:solidFill>
                <a:schemeClr val="bg1"/>
              </a:solidFill>
              <a:latin typeface="Comic Sans MS" pitchFamily="66" charset="0"/>
            </a:endParaRPr>
          </a:p>
          <a:p>
            <a:pPr>
              <a:buFontTx/>
              <a:buChar char="•"/>
            </a:pPr>
            <a:r>
              <a:rPr lang="en-US" sz="2400" dirty="0">
                <a:solidFill>
                  <a:schemeClr val="bg1"/>
                </a:solidFill>
                <a:latin typeface="Comic Sans MS" pitchFamily="66" charset="0"/>
              </a:rPr>
              <a:t>  We don’t (really) know how to do it.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2EB269-0029-0F48-9A32-0287B5A28415}"/>
              </a:ext>
            </a:extLst>
          </p:cNvPr>
          <p:cNvSpPr txBox="1"/>
          <p:nvPr/>
        </p:nvSpPr>
        <p:spPr>
          <a:xfrm>
            <a:off x="814016" y="6121208"/>
            <a:ext cx="798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Comic Sans MS" panose="030F0902030302020204" pitchFamily="66" charset="0"/>
              </a:rPr>
              <a:t>(</a:t>
            </a:r>
            <a:r>
              <a:rPr lang="fr-FR" sz="2000" dirty="0" err="1">
                <a:solidFill>
                  <a:schemeClr val="bg1"/>
                </a:solidFill>
                <a:latin typeface="Comic Sans MS" panose="030F0902030302020204" pitchFamily="66" charset="0"/>
              </a:rPr>
              <a:t>Next</a:t>
            </a:r>
            <a:r>
              <a:rPr lang="fr-FR" sz="2000" dirty="0">
                <a:solidFill>
                  <a:schemeClr val="bg1"/>
                </a:solidFill>
                <a:latin typeface="Comic Sans MS" panose="030F0902030302020204" pitchFamily="66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Comic Sans MS" panose="030F0902030302020204" pitchFamily="66" charset="0"/>
              </a:rPr>
              <a:t>three</a:t>
            </a:r>
            <a:r>
              <a:rPr lang="fr-FR" sz="2000" dirty="0">
                <a:solidFill>
                  <a:schemeClr val="bg1"/>
                </a:solidFill>
                <a:latin typeface="Comic Sans MS" panose="030F0902030302020204" pitchFamily="66" charset="0"/>
              </a:rPr>
              <a:t> slides and </a:t>
            </a:r>
            <a:r>
              <a:rPr lang="fr-FR" sz="2000" dirty="0" err="1">
                <a:solidFill>
                  <a:schemeClr val="bg1"/>
                </a:solidFill>
                <a:latin typeface="Comic Sans MS" panose="030F0902030302020204" pitchFamily="66" charset="0"/>
              </a:rPr>
              <a:t>many</a:t>
            </a:r>
            <a:r>
              <a:rPr lang="fr-FR" sz="2000" dirty="0">
                <a:solidFill>
                  <a:schemeClr val="bg1"/>
                </a:solidFill>
                <a:latin typeface="Comic Sans MS" panose="030F0902030302020204" pitchFamily="66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Comic Sans MS" panose="030F0902030302020204" pitchFamily="66" charset="0"/>
              </a:rPr>
              <a:t>others</a:t>
            </a:r>
            <a:r>
              <a:rPr lang="fr-FR" sz="2000" dirty="0">
                <a:solidFill>
                  <a:schemeClr val="bg1"/>
                </a:solidFill>
                <a:latin typeface="Comic Sans MS" panose="030F0902030302020204" pitchFamily="66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Comic Sans MS" panose="030F0902030302020204" pitchFamily="66" charset="0"/>
              </a:rPr>
              <a:t>courtesy</a:t>
            </a:r>
            <a:r>
              <a:rPr lang="fr-FR" sz="2000" dirty="0">
                <a:solidFill>
                  <a:schemeClr val="bg1"/>
                </a:solidFill>
                <a:latin typeface="Comic Sans MS" panose="030F0902030302020204" pitchFamily="66" charset="0"/>
              </a:rPr>
              <a:t> of Jan </a:t>
            </a:r>
            <a:r>
              <a:rPr lang="fr-FR" sz="2000" dirty="0" err="1">
                <a:solidFill>
                  <a:schemeClr val="bg1"/>
                </a:solidFill>
                <a:latin typeface="Comic Sans MS" panose="030F0902030302020204" pitchFamily="66" charset="0"/>
              </a:rPr>
              <a:t>Koenderink</a:t>
            </a:r>
            <a:r>
              <a:rPr lang="fr-FR" sz="2000" dirty="0">
                <a:solidFill>
                  <a:schemeClr val="bg1"/>
                </a:solidFill>
                <a:latin typeface="Comic Sans MS" panose="030F0902030302020204" pitchFamily="66" charset="0"/>
              </a:rPr>
              <a:t>.)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begin{document}&#10;\end{document}&#10;"/>
  <p:tag name="TEX2PS" val="latex $(base).tex; dvips -D $(res) -E -o $(base).ps $(base).dvi"/>
  <p:tag name="TEX2PSBATCH" val="latex --interaction=nonstopmode $(base).tex; dvips -D $(res) -E -o $(base).ps $(base).dvi"/>
  <p:tag name="DEFAULTFONTSIZE" val="10"/>
  <p:tag name="DEFAULTWIDTH" val="324"/>
  <p:tag name="DEFAULTHEIGHT" val="370"/>
  <p:tag name="DEFAULTMAGNIFICAT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_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5609</TotalTime>
  <Words>1250</Words>
  <Application>Microsoft Macintosh PowerPoint</Application>
  <PresentationFormat>Affichage à l'écran (4:3)</PresentationFormat>
  <Paragraphs>206</Paragraphs>
  <Slides>33</Slides>
  <Notes>25</Notes>
  <HiddenSlides>0</HiddenSlides>
  <MMClips>5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Comic Sans MS</vt:lpstr>
      <vt:lpstr>Times New Roman</vt:lpstr>
      <vt:lpstr>Wingdings</vt:lpstr>
      <vt:lpstr>Blank Presentation</vt:lpstr>
      <vt:lpstr>1_Default Design</vt:lpstr>
      <vt:lpstr>3_Office Theme</vt:lpstr>
      <vt:lpstr>9_Default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Why computer vision matters</vt:lpstr>
      <vt:lpstr>Origins of computer vision</vt:lpstr>
      <vt:lpstr>After Roberts: a ridiculously brief history of computer vision</vt:lpstr>
      <vt:lpstr>Présentation PowerPoint</vt:lpstr>
      <vt:lpstr>Optical character recognition (OCR)</vt:lpstr>
      <vt:lpstr>Face detection</vt:lpstr>
      <vt:lpstr>Structure from motion from busloads of images</vt:lpstr>
      <vt:lpstr>Vision-based biometrics</vt:lpstr>
      <vt:lpstr>Object recognition (in mobile phones)</vt:lpstr>
      <vt:lpstr>Special effects:  motion capture</vt:lpstr>
      <vt:lpstr>Présentation PowerPoint</vt:lpstr>
      <vt:lpstr>Sports</vt:lpstr>
      <vt:lpstr>Medical imaging</vt:lpstr>
      <vt:lpstr>Présentation PowerPoint</vt:lpstr>
      <vt:lpstr>Interactive Games: Kinect</vt:lpstr>
      <vt:lpstr>Présentation PowerPoint</vt:lpstr>
      <vt:lpstr>Présentation PowerPoint</vt:lpstr>
      <vt:lpstr>Présentation PowerPoint</vt:lpstr>
      <vt:lpstr>Vision in space</vt:lpstr>
      <vt:lpstr>Présentation PowerPoint</vt:lpstr>
      <vt:lpstr>Présentation PowerPoint</vt:lpstr>
    </vt:vector>
  </TitlesOfParts>
  <Company>Dell Computer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Jean Ponce</dc:creator>
  <cp:lastModifiedBy>Microsoft Office User</cp:lastModifiedBy>
  <cp:revision>772</cp:revision>
  <cp:lastPrinted>2020-11-27T07:22:14Z</cp:lastPrinted>
  <dcterms:created xsi:type="dcterms:W3CDTF">2001-08-30T01:46:47Z</dcterms:created>
  <dcterms:modified xsi:type="dcterms:W3CDTF">2021-01-28T17:58:38Z</dcterms:modified>
</cp:coreProperties>
</file>